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28"/>
  </p:handout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88" r:id="rId12"/>
    <p:sldId id="289" r:id="rId13"/>
    <p:sldId id="290" r:id="rId14"/>
    <p:sldId id="268" r:id="rId15"/>
    <p:sldId id="273" r:id="rId16"/>
    <p:sldId id="274" r:id="rId17"/>
    <p:sldId id="275" r:id="rId18"/>
    <p:sldId id="291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</p:sldIdLst>
  <p:sldSz cx="9144000" cy="6858000" type="screen4x3"/>
  <p:notesSz cx="9525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image" Target="../media/image3.jpe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image" Target="../media/image3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ВУ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Представления о свойствах воды</c:v>
                </c:pt>
                <c:pt idx="1">
                  <c:v>Представления о свойствах пара</c:v>
                </c:pt>
                <c:pt idx="2">
                  <c:v>Представления о свойствах снега</c:v>
                </c:pt>
                <c:pt idx="3">
                  <c:v>Представления о свойствах льда</c:v>
                </c:pt>
                <c:pt idx="4">
                  <c:v>Представления о роли воды в жизни растений, животных, человека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Представления о свойствах воды</c:v>
                </c:pt>
                <c:pt idx="1">
                  <c:v>Представления о свойствах пара</c:v>
                </c:pt>
                <c:pt idx="2">
                  <c:v>Представления о свойствах снега</c:v>
                </c:pt>
                <c:pt idx="3">
                  <c:v>Представления о свойствах льда</c:v>
                </c:pt>
                <c:pt idx="4">
                  <c:v>Представления о роли воды в жизни растений, животных, человека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</c:v>
                </c:pt>
                <c:pt idx="1">
                  <c:v>7</c:v>
                </c:pt>
                <c:pt idx="2">
                  <c:v>8</c:v>
                </c:pt>
                <c:pt idx="3">
                  <c:v>7</c:v>
                </c:pt>
                <c:pt idx="4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НУ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Представления о свойствах воды</c:v>
                </c:pt>
                <c:pt idx="1">
                  <c:v>Представления о свойствах пара</c:v>
                </c:pt>
                <c:pt idx="2">
                  <c:v>Представления о свойствах снега</c:v>
                </c:pt>
                <c:pt idx="3">
                  <c:v>Представления о свойствах льда</c:v>
                </c:pt>
                <c:pt idx="4">
                  <c:v>Представления о роли воды в жизни растений, животных, человека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</c:v>
                </c:pt>
                <c:pt idx="1">
                  <c:v>8</c:v>
                </c:pt>
                <c:pt idx="2">
                  <c:v>4</c:v>
                </c:pt>
                <c:pt idx="3">
                  <c:v>8</c:v>
                </c:pt>
                <c:pt idx="4">
                  <c:v>3</c:v>
                </c:pt>
              </c:numCache>
            </c:numRef>
          </c:val>
        </c:ser>
        <c:shape val="box"/>
        <c:axId val="42681472"/>
        <c:axId val="42683392"/>
        <c:axId val="0"/>
      </c:bar3DChart>
      <c:catAx>
        <c:axId val="42681472"/>
        <c:scaling>
          <c:orientation val="minMax"/>
        </c:scaling>
        <c:axPos val="b"/>
        <c:tickLblPos val="nextTo"/>
        <c:crossAx val="42683392"/>
        <c:crosses val="autoZero"/>
        <c:auto val="1"/>
        <c:lblAlgn val="ctr"/>
        <c:lblOffset val="100"/>
      </c:catAx>
      <c:valAx>
        <c:axId val="42683392"/>
        <c:scaling>
          <c:orientation val="minMax"/>
        </c:scaling>
        <c:axPos val="l"/>
        <c:majorGridlines/>
        <c:numFmt formatCode="General" sourceLinked="1"/>
        <c:tickLblPos val="nextTo"/>
        <c:crossAx val="42681472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legend>
      <c:legendPos val="r"/>
      <c:layout/>
    </c:legend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Входная диагностика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Высокий уровень</c:v>
                </c:pt>
                <c:pt idx="1">
                  <c:v>Уровень выше среднего</c:v>
                </c:pt>
                <c:pt idx="2">
                  <c:v>Средний уровень</c:v>
                </c:pt>
                <c:pt idx="3">
                  <c:v>Уровень ниже среднего </c:v>
                </c:pt>
                <c:pt idx="4">
                  <c:v>Низкий уровень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</c:v>
                </c:pt>
                <c:pt idx="1">
                  <c:v>0.2</c:v>
                </c:pt>
                <c:pt idx="2">
                  <c:v>0.27</c:v>
                </c:pt>
                <c:pt idx="3">
                  <c:v>0.27</c:v>
                </c:pt>
                <c:pt idx="4">
                  <c:v>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Выходная диагностика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Высокий уровень</c:v>
                </c:pt>
                <c:pt idx="1">
                  <c:v>Уровень выше среднего</c:v>
                </c:pt>
                <c:pt idx="2">
                  <c:v>Средний уровень</c:v>
                </c:pt>
                <c:pt idx="3">
                  <c:v>Уровень ниже среднего </c:v>
                </c:pt>
                <c:pt idx="4">
                  <c:v>Низкий уровень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0.2</c:v>
                </c:pt>
                <c:pt idx="1">
                  <c:v>0.47000000000000008</c:v>
                </c:pt>
                <c:pt idx="2">
                  <c:v>0.13</c:v>
                </c:pt>
                <c:pt idx="3">
                  <c:v>0.13</c:v>
                </c:pt>
                <c:pt idx="4">
                  <c:v>0</c:v>
                </c:pt>
              </c:numCache>
            </c:numRef>
          </c:val>
        </c:ser>
        <c:shape val="box"/>
        <c:axId val="69640576"/>
        <c:axId val="69642112"/>
        <c:axId val="0"/>
      </c:bar3DChart>
      <c:catAx>
        <c:axId val="69640576"/>
        <c:scaling>
          <c:orientation val="minMax"/>
        </c:scaling>
        <c:axPos val="b"/>
        <c:tickLblPos val="nextTo"/>
        <c:crossAx val="69642112"/>
        <c:crosses val="autoZero"/>
        <c:auto val="1"/>
        <c:lblAlgn val="ctr"/>
        <c:lblOffset val="100"/>
      </c:catAx>
      <c:valAx>
        <c:axId val="69642112"/>
        <c:scaling>
          <c:orientation val="minMax"/>
        </c:scaling>
        <c:axPos val="l"/>
        <c:majorGridlines/>
        <c:numFmt formatCode="0%" sourceLinked="1"/>
        <c:tickLblPos val="nextTo"/>
        <c:crossAx val="69640576"/>
        <c:crosses val="autoZero"/>
        <c:crossBetween val="between"/>
      </c:valAx>
    </c:plotArea>
    <c:legend>
      <c:legendPos val="r"/>
      <c:layout/>
    </c:legend>
    <c:plotVisOnly val="1"/>
  </c:chart>
  <c:spPr>
    <a:blipFill>
      <a:blip xmlns:r="http://schemas.openxmlformats.org/officeDocument/2006/relationships" r:embed="rId1"/>
      <a:tile tx="0" ty="0" sx="100000" sy="100000" flip="none" algn="tl"/>
    </a:blipFill>
  </c:sp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275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395296" y="0"/>
            <a:ext cx="41275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1AC5B-E68E-4210-8CE4-C1DE52D74049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1275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395296" y="6513910"/>
            <a:ext cx="41275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494B1-C427-49A7-86E6-3504EC9ECC5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F460-6C47-41E1-903E-EA183260ED9B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915A-8C2A-4D18-8B47-948B5ACD3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F460-6C47-41E1-903E-EA183260ED9B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915A-8C2A-4D18-8B47-948B5ACD3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F460-6C47-41E1-903E-EA183260ED9B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915A-8C2A-4D18-8B47-948B5ACD3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F460-6C47-41E1-903E-EA183260ED9B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915A-8C2A-4D18-8B47-948B5ACD3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F460-6C47-41E1-903E-EA183260ED9B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915A-8C2A-4D18-8B47-948B5ACD3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F460-6C47-41E1-903E-EA183260ED9B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915A-8C2A-4D18-8B47-948B5ACD3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F460-6C47-41E1-903E-EA183260ED9B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915A-8C2A-4D18-8B47-948B5ACD3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F460-6C47-41E1-903E-EA183260ED9B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915A-8C2A-4D18-8B47-948B5ACD3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F460-6C47-41E1-903E-EA183260ED9B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915A-8C2A-4D18-8B47-948B5ACD3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F460-6C47-41E1-903E-EA183260ED9B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915A-8C2A-4D18-8B47-948B5ACD3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F460-6C47-41E1-903E-EA183260ED9B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306915A-8C2A-4D18-8B47-948B5ACD35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57F460-6C47-41E1-903E-EA183260ED9B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06915A-8C2A-4D18-8B47-948B5ACD352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214686"/>
            <a:ext cx="7851648" cy="1828800"/>
          </a:xfrm>
        </p:spPr>
        <p:txBody>
          <a:bodyPr>
            <a:noAutofit/>
          </a:bodyPr>
          <a:lstStyle/>
          <a:p>
            <a: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Педагогический проект</a:t>
            </a:r>
            <a:r>
              <a:rPr lang="ru-RU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воспитателя</a:t>
            </a:r>
            <a:br>
              <a:rPr lang="ru-RU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ЦРР №142 «Росинка»</a:t>
            </a:r>
            <a:br>
              <a:rPr lang="ru-RU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Балашовой</a:t>
            </a:r>
            <a:r>
              <a:rPr lang="ru-RU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Светланы Николаевны</a:t>
            </a:r>
            <a:br>
              <a:rPr lang="ru-RU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714884"/>
            <a:ext cx="7854696" cy="1752600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3500" b="1" i="1" dirty="0" smtClean="0">
                <a:latin typeface="Times New Roman" pitchFamily="18" charset="0"/>
                <a:cs typeface="Times New Roman" pitchFamily="18" charset="0"/>
              </a:rPr>
              <a:t>Ульяновск 2014</a:t>
            </a:r>
            <a:endParaRPr lang="ru-RU" sz="35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мероприятий по реализации проекта</a:t>
            </a:r>
            <a:endParaRPr lang="ru-RU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1200" b="1" i="1" dirty="0" smtClean="0">
                <a:solidFill>
                  <a:schemeClr val="accent2">
                    <a:lumMod val="50000"/>
                  </a:schemeClr>
                </a:solidFill>
              </a:rPr>
              <a:t>Организационный этап.</a:t>
            </a:r>
          </a:p>
          <a:p>
            <a:pPr>
              <a:buNone/>
            </a:pPr>
            <a:r>
              <a:rPr lang="ru-RU" sz="8000" b="1" i="1" dirty="0" smtClean="0">
                <a:solidFill>
                  <a:schemeClr val="accent2">
                    <a:lumMod val="50000"/>
                  </a:schemeClr>
                </a:solidFill>
              </a:rPr>
              <a:t>(октябрь – декабрь 2012 год)</a:t>
            </a:r>
          </a:p>
          <a:p>
            <a:pPr lvl="0"/>
            <a:r>
              <a:rPr lang="ru-RU" sz="8000" b="1" i="1" dirty="0" smtClean="0">
                <a:solidFill>
                  <a:schemeClr val="accent2">
                    <a:lumMod val="50000"/>
                  </a:schemeClr>
                </a:solidFill>
              </a:rPr>
              <a:t>Изучить методико-педагогическую литературу по данной теме.</a:t>
            </a:r>
          </a:p>
          <a:p>
            <a:pPr lvl="0"/>
            <a:r>
              <a:rPr lang="ru-RU" sz="8000" b="1" i="1" dirty="0" smtClean="0">
                <a:solidFill>
                  <a:schemeClr val="accent2">
                    <a:lumMod val="50000"/>
                  </a:schemeClr>
                </a:solidFill>
              </a:rPr>
              <a:t>Составить конспекты образовательной деятельности, сценарии экологических праздников, викторин, турниров, КВН.</a:t>
            </a:r>
          </a:p>
          <a:p>
            <a:pPr lvl="0"/>
            <a:r>
              <a:rPr lang="ru-RU" sz="8000" b="1" i="1" dirty="0" smtClean="0">
                <a:solidFill>
                  <a:schemeClr val="accent2">
                    <a:lumMod val="50000"/>
                  </a:schemeClr>
                </a:solidFill>
              </a:rPr>
              <a:t>Разработать перспективное планирование по работе с детьми в образовательной деятельности и режимных моментах.</a:t>
            </a:r>
          </a:p>
          <a:p>
            <a:pPr lvl="0"/>
            <a:r>
              <a:rPr lang="ru-RU" sz="8000" b="1" i="1" dirty="0" smtClean="0">
                <a:solidFill>
                  <a:schemeClr val="accent2">
                    <a:lumMod val="50000"/>
                  </a:schemeClr>
                </a:solidFill>
              </a:rPr>
              <a:t>Провести анкетирование родителей.</a:t>
            </a:r>
          </a:p>
          <a:p>
            <a:pPr lvl="0"/>
            <a:r>
              <a:rPr lang="ru-RU" sz="8000" b="1" i="1" dirty="0" smtClean="0">
                <a:solidFill>
                  <a:schemeClr val="accent2">
                    <a:lumMod val="50000"/>
                  </a:schemeClr>
                </a:solidFill>
              </a:rPr>
              <a:t>Разработать перспективное планирование по взаимодействию с родителями.</a:t>
            </a:r>
          </a:p>
          <a:p>
            <a:pPr lvl="0"/>
            <a:r>
              <a:rPr lang="ru-RU" sz="8000" b="1" i="1" dirty="0" smtClean="0">
                <a:solidFill>
                  <a:schemeClr val="accent2">
                    <a:lumMod val="50000"/>
                  </a:schemeClr>
                </a:solidFill>
              </a:rPr>
              <a:t>Обновить развивающую среду.</a:t>
            </a:r>
          </a:p>
          <a:p>
            <a:pPr lvl="0"/>
            <a:r>
              <a:rPr lang="ru-RU" sz="8000" b="1" i="1" dirty="0" smtClean="0">
                <a:solidFill>
                  <a:schemeClr val="accent2">
                    <a:lumMod val="50000"/>
                  </a:schemeClr>
                </a:solidFill>
              </a:rPr>
              <a:t>Провести педагогическую диагностику с детьми на начальном этапе.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6143668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В ходе педагогического проекта необходимо было выявить уровень первоначальных знаний детей. Для реализации с детьми были проведены индивидуальные беседы – опросы.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   Было опрошено 15 детей старшей группы.</a:t>
            </a:r>
          </a:p>
          <a:p>
            <a:pPr>
              <a:buNone/>
            </a:pPr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   Диагностика показала низкий уровень развития первоначальных представлений у детей о явлениях и объектах окружающего мира.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428860" y="2143116"/>
          <a:ext cx="4643470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i="1" dirty="0" smtClean="0"/>
              <a:t>Предполагаемые результаты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389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Для детей:</a:t>
            </a:r>
          </a:p>
          <a:p>
            <a:pPr lvl="0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система знаний о воде, </a:t>
            </a:r>
          </a:p>
          <a:p>
            <a:pPr lvl="0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умение «действовать» с изучаемыми объектами окружающего мира, самим добывать информацию об изучаемом объекте, его свойствах, взаимодействии и взаимоотношениях в природе, </a:t>
            </a:r>
          </a:p>
          <a:p>
            <a:pPr lvl="0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формирование желание включаться в деятельность поиска и творчества.</a:t>
            </a:r>
          </a:p>
          <a:p>
            <a:pPr lvl="0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пополнение словарного запаса детей экологической терминологией.</a:t>
            </a:r>
          </a:p>
          <a:p>
            <a:pPr lvl="0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Освоение умений  анализировать, сравнивать, выделять характерные, существенные признаки явлений природы.</a:t>
            </a:r>
          </a:p>
          <a:p>
            <a:pPr lvl="0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Проявление интереса детей о взаимосвязи признаков и закономерностей в окружающем мире;</a:t>
            </a:r>
          </a:p>
          <a:p>
            <a:pPr lvl="0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Наличие потребностей совершенствовать стиль коммуникативных отношений.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614366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100" b="1" i="1" dirty="0" smtClean="0">
                <a:solidFill>
                  <a:schemeClr val="accent2">
                    <a:lumMod val="50000"/>
                  </a:schemeClr>
                </a:solidFill>
              </a:rPr>
              <a:t>Для педагогов:</a:t>
            </a:r>
          </a:p>
          <a:p>
            <a:pPr lvl="0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приобретение педагогами нового опыта работы по воспитанию экологической культуры дошкольника, повышение профессионального мастерства</a:t>
            </a:r>
          </a:p>
          <a:p>
            <a:pPr lvl="0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повышение экологической культуры педагогов, появится понимание необходимости в экологическом просвещении воспитанников. </a:t>
            </a:r>
          </a:p>
          <a:p>
            <a:pPr lvl="0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Пополнение развивающей среды в группе. </a:t>
            </a:r>
          </a:p>
          <a:p>
            <a:pPr lvl="0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Повышение мастерства в организации активных форм сотрудничества с семьей</a:t>
            </a:r>
          </a:p>
          <a:p>
            <a:pPr lvl="0"/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3100" b="1" i="1" dirty="0" smtClean="0">
                <a:solidFill>
                  <a:schemeClr val="accent2">
                    <a:lumMod val="50000"/>
                  </a:schemeClr>
                </a:solidFill>
              </a:rPr>
              <a:t>Для родителей:</a:t>
            </a:r>
          </a:p>
          <a:p>
            <a:pPr lvl="0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обогащение уровня экологических знаний родителей. </a:t>
            </a:r>
          </a:p>
          <a:p>
            <a:pPr lvl="0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повышение экологической культуры родителей, появится понимание необходимости в экологическом воспитании детей. </a:t>
            </a:r>
          </a:p>
          <a:p>
            <a:pPr lvl="0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Создание единого воспитательно-образовательного пространства ДОУ и семьи по экологическому воспитанию дошкольников. </a:t>
            </a:r>
          </a:p>
          <a:p>
            <a:pPr lvl="0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Возможность участвовать в совместных экологических проектах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621510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300" b="1" i="1" dirty="0" smtClean="0">
                <a:solidFill>
                  <a:schemeClr val="accent2">
                    <a:lumMod val="50000"/>
                  </a:schemeClr>
                </a:solidFill>
              </a:rPr>
              <a:t>Практический этап.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(январь 2013 г. – июнь 2013 г.)</a:t>
            </a:r>
          </a:p>
          <a:p>
            <a:pPr lvl="0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Внедрить перспективное планирование по работе с детьми в образовательной деятельности и режимных моментах</a:t>
            </a:r>
          </a:p>
          <a:p>
            <a:pPr lvl="0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Внедрить новые формы работы с детьми.</a:t>
            </a:r>
          </a:p>
          <a:p>
            <a:pPr lvl="0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Внедрить перспективный план взаимодействия с родителями.</a:t>
            </a:r>
          </a:p>
          <a:p>
            <a:pPr lvl="0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Провести семинары-практикумы, консультации для педагогов с целью повышения профессиональной компетенции в  формировании у дошкольников представлений о явлениях неживой природы;</a:t>
            </a:r>
          </a:p>
          <a:p>
            <a:pPr lvl="0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Провести семинары-практикумы, консультации для родителей с целью повышения психолого-педагогической компетенции по вопросам экологического развития.</a:t>
            </a:r>
          </a:p>
          <a:p>
            <a:pPr lvl="0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Осуществить контроль реализации проекта.</a:t>
            </a:r>
          </a:p>
          <a:p>
            <a:pPr lvl="0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Провести педагогическую диагностику детей на заключительном этапе.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f41dc39d81869044ffd68d5ca0cfb1f.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7" y="285728"/>
            <a:ext cx="3905277" cy="2928958"/>
          </a:xfrm>
        </p:spPr>
      </p:pic>
      <p:pic>
        <p:nvPicPr>
          <p:cNvPr id="5" name="Рисунок 4" descr="3912662-5fd58134440693e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85728"/>
            <a:ext cx="3929074" cy="2946806"/>
          </a:xfrm>
          <a:prstGeom prst="rect">
            <a:avLst/>
          </a:prstGeom>
        </p:spPr>
      </p:pic>
      <p:pic>
        <p:nvPicPr>
          <p:cNvPr id="6" name="Рисунок 5" descr="SDC102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429000"/>
            <a:ext cx="3929090" cy="3000396"/>
          </a:xfrm>
          <a:prstGeom prst="rect">
            <a:avLst/>
          </a:prstGeom>
        </p:spPr>
      </p:pic>
      <p:pic>
        <p:nvPicPr>
          <p:cNvPr id="7" name="Рисунок 6" descr="G:\дети\DSCN6988.JPG"/>
          <p:cNvPicPr/>
          <p:nvPr/>
        </p:nvPicPr>
        <p:blipFill>
          <a:blip r:embed="rId5" cstate="print"/>
          <a:srcRect l="18600" t="15598" r="14538" b="11111"/>
          <a:stretch>
            <a:fillRect/>
          </a:stretch>
        </p:blipFill>
        <p:spPr bwMode="auto">
          <a:xfrm>
            <a:off x="4714876" y="3429000"/>
            <a:ext cx="3929090" cy="30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endParaRPr lang="ru-RU" i="1" dirty="0"/>
          </a:p>
        </p:txBody>
      </p:sp>
      <p:pic>
        <p:nvPicPr>
          <p:cNvPr id="4" name="Содержимое 3" descr="SAM_09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0488" t="16275" r="12242"/>
          <a:stretch>
            <a:fillRect/>
          </a:stretch>
        </p:blipFill>
        <p:spPr>
          <a:xfrm>
            <a:off x="428596" y="285728"/>
            <a:ext cx="2214578" cy="3675070"/>
          </a:xfrm>
        </p:spPr>
      </p:pic>
      <p:pic>
        <p:nvPicPr>
          <p:cNvPr id="5" name="Рисунок 4" descr="SAM_0963.JPG"/>
          <p:cNvPicPr>
            <a:picLocks noChangeAspect="1"/>
          </p:cNvPicPr>
          <p:nvPr/>
        </p:nvPicPr>
        <p:blipFill>
          <a:blip r:embed="rId3" cstate="print"/>
          <a:srcRect l="13071"/>
          <a:stretch>
            <a:fillRect/>
          </a:stretch>
        </p:blipFill>
        <p:spPr>
          <a:xfrm>
            <a:off x="3357554" y="285728"/>
            <a:ext cx="2375314" cy="3643314"/>
          </a:xfrm>
          <a:prstGeom prst="rect">
            <a:avLst/>
          </a:prstGeom>
        </p:spPr>
      </p:pic>
      <p:pic>
        <p:nvPicPr>
          <p:cNvPr id="6" name="Рисунок 5" descr="SAM_0977.JPG"/>
          <p:cNvPicPr>
            <a:picLocks noChangeAspect="1"/>
          </p:cNvPicPr>
          <p:nvPr/>
        </p:nvPicPr>
        <p:blipFill>
          <a:blip r:embed="rId4" cstate="print"/>
          <a:srcRect l="15094"/>
          <a:stretch>
            <a:fillRect/>
          </a:stretch>
        </p:blipFill>
        <p:spPr>
          <a:xfrm>
            <a:off x="6286512" y="285728"/>
            <a:ext cx="2411033" cy="3643338"/>
          </a:xfrm>
          <a:prstGeom prst="rect">
            <a:avLst/>
          </a:prstGeom>
        </p:spPr>
      </p:pic>
      <p:pic>
        <p:nvPicPr>
          <p:cNvPr id="7" name="Рисунок 6" descr="7d4929f8e441fccf82427926f5eb59ba.jpg.jpg"/>
          <p:cNvPicPr>
            <a:picLocks noChangeAspect="1"/>
          </p:cNvPicPr>
          <p:nvPr/>
        </p:nvPicPr>
        <p:blipFill>
          <a:blip r:embed="rId5" cstate="print"/>
          <a:srcRect b="15467"/>
          <a:stretch>
            <a:fillRect/>
          </a:stretch>
        </p:blipFill>
        <p:spPr>
          <a:xfrm>
            <a:off x="500034" y="4071942"/>
            <a:ext cx="3929090" cy="2491033"/>
          </a:xfrm>
          <a:prstGeom prst="rect">
            <a:avLst/>
          </a:prstGeom>
        </p:spPr>
      </p:pic>
      <p:pic>
        <p:nvPicPr>
          <p:cNvPr id="8" name="Рисунок 7" descr="266240_html_2802ef1.jpg"/>
          <p:cNvPicPr>
            <a:picLocks noChangeAspect="1"/>
          </p:cNvPicPr>
          <p:nvPr/>
        </p:nvPicPr>
        <p:blipFill>
          <a:blip r:embed="rId6" cstate="print"/>
          <a:srcRect t="10029" b="10029"/>
          <a:stretch>
            <a:fillRect/>
          </a:stretch>
        </p:blipFill>
        <p:spPr>
          <a:xfrm>
            <a:off x="4643438" y="4071942"/>
            <a:ext cx="3981796" cy="250033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G:\дети\DSCN696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3940233" cy="257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6 матра\274.JPG"/>
          <p:cNvPicPr/>
          <p:nvPr/>
        </p:nvPicPr>
        <p:blipFill>
          <a:blip r:embed="rId3" cstate="print"/>
          <a:srcRect t="13221"/>
          <a:stretch>
            <a:fillRect/>
          </a:stretch>
        </p:blipFill>
        <p:spPr bwMode="auto">
          <a:xfrm>
            <a:off x="4714876" y="428604"/>
            <a:ext cx="401513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дети\DSCN695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500438"/>
            <a:ext cx="3857652" cy="276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:\дети\DSCN6927.JPG"/>
          <p:cNvPicPr/>
          <p:nvPr/>
        </p:nvPicPr>
        <p:blipFill>
          <a:blip r:embed="rId5" cstate="print"/>
          <a:srcRect r="9567"/>
          <a:stretch>
            <a:fillRect/>
          </a:stretch>
        </p:blipFill>
        <p:spPr bwMode="auto">
          <a:xfrm>
            <a:off x="4786314" y="3500438"/>
            <a:ext cx="3857652" cy="278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43891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000" b="1" i="1" dirty="0" smtClean="0">
                <a:solidFill>
                  <a:schemeClr val="accent2">
                    <a:lumMod val="50000"/>
                  </a:schemeClr>
                </a:solidFill>
              </a:rPr>
              <a:t>Заключительный этап.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(июль – октябрь 2013 года)</a:t>
            </a:r>
          </a:p>
          <a:p>
            <a:pPr lvl="0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Обработать результаты реализации  проекта.</a:t>
            </a:r>
          </a:p>
          <a:p>
            <a:pPr lvl="0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Оформить методические рекомендации «Формирование у детей старшего дошкольного возраста первоначальных представлений о явлениях неживой природы».</a:t>
            </a:r>
          </a:p>
          <a:p>
            <a:pPr lvl="0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Провести презентацию проекта в рамках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внутрисадовского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конкурса «Лучший образовательный проект»</a:t>
            </a:r>
          </a:p>
          <a:p>
            <a:pPr lvl="0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Оформить выставку дидактических пособий, макетов и методических материалов. </a:t>
            </a:r>
          </a:p>
          <a:p>
            <a:endParaRPr lang="ru-RU" dirty="0"/>
          </a:p>
        </p:txBody>
      </p:sp>
      <p:pic>
        <p:nvPicPr>
          <p:cNvPr id="4" name="Рисунок 3" descr="IMG_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452942"/>
            <a:ext cx="3714776" cy="2278493"/>
          </a:xfrm>
          <a:prstGeom prst="rect">
            <a:avLst/>
          </a:prstGeom>
        </p:spPr>
      </p:pic>
      <p:pic>
        <p:nvPicPr>
          <p:cNvPr id="5" name="Picture 3" descr="C:\Documents and Settings\User\Мои документы\Мои рисунки\DSCN7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429131"/>
            <a:ext cx="3714776" cy="227435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4389120"/>
          </a:xfrm>
        </p:spPr>
        <p:txBody>
          <a:bodyPr/>
          <a:lstStyle/>
          <a:p>
            <a:pPr lvl="0"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Заключительная диагностика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Проводилась по окончании этапа обучения и проводилась по тем же вопросам, что и входная диагностика</a:t>
            </a:r>
          </a:p>
          <a:p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643042" y="2071678"/>
          <a:ext cx="6286544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проекта: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</a:rPr>
              <a:t>«Формирование у детей старшего дошкольного возраста первоначальных представлений </a:t>
            </a:r>
            <a:b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</a:rPr>
              <a:t>о явлениях и объектах окружающего мира </a:t>
            </a:r>
            <a:b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</a:rPr>
              <a:t>на примере ознакомления с неживой природой».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57150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Результаты реализации проекта показали, что под влиянием разработанной системы педагогических воздействий, интерес к исследовательской деятельности значительно возрос.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В ходе развивающей работы знания и представления детей об окружающем мире   обогащались в дидактических играх и занятиях по экспериментированию.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Кроме того, формировалось эмоционально-личностное отношение к окружающему миру и желание продолжать исследовать предметы и явления, этому способствовало обыгрывание информации подаваемой детям, обсуждение с детьми увиденного. Дети научились делать простейшие обобщения, в связи с тем, что воспитатель формировал у них представление о разных способах обследования. 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i="1" dirty="0" smtClean="0"/>
              <a:t>Проведенная работа по экологическому воспитанию позволила прийти к следующим результатам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дети стали больше интересоваться окружающей природой;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особенно важным представляется, что значительно возрос интерес детей к исследовательской деятельности, у многих из них появилась увлеченность этим процессом и заинтересованность от результатов продуктивной и познавательной  деятельности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у детей выработались первые навыки экологически грамотного и безопасного поведения в природе, желание относиться к ней с заботой.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Методические продукты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357850"/>
          </a:xfrm>
        </p:spPr>
        <p:txBody>
          <a:bodyPr>
            <a:normAutofit/>
          </a:bodyPr>
          <a:lstStyle/>
          <a:p>
            <a:pPr lvl="0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Создан проект «Формирование у детей старшего дошкольного возраста первоначальных представлений о явлениях и объектах окружающего мира на примере ознакомления с неживой природой». </a:t>
            </a:r>
          </a:p>
          <a:p>
            <a:pPr lvl="0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Разработан перспективный план работы с детьми;</a:t>
            </a:r>
          </a:p>
          <a:p>
            <a:pPr lvl="0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Оформлены методические рекомендации: «Опыты и эксперименты», «Как организовать экскурсию», « Как учить детей размышлять и обсуждать прочитанное», «Экологическое воспитание ребенка в семье».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фото\SAM_095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4231178" cy="305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фото\SAM_09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85728"/>
            <a:ext cx="414340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фото\SAM_09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71876"/>
            <a:ext cx="426720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User\Мои документы\Мои рисунки\DSCN714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571876"/>
            <a:ext cx="4071966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:\Рабочий стол 30.04.2014\Арина\IMG_000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3815542" cy="256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Рабочий стол 30.04.2014\Арина\IMG_00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8604"/>
            <a:ext cx="39243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Рабочий стол 30.04.2014\Арина\IMG_003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571876"/>
            <a:ext cx="371477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Рабочий стол 30.04.2014\Арина\IMG_0019.JPG"/>
          <p:cNvPicPr/>
          <p:nvPr/>
        </p:nvPicPr>
        <p:blipFill>
          <a:blip r:embed="rId5" cstate="print"/>
          <a:srcRect t="11673" r="2512" b="9146"/>
          <a:stretch>
            <a:fillRect/>
          </a:stretch>
        </p:blipFill>
        <p:spPr bwMode="auto">
          <a:xfrm>
            <a:off x="4643438" y="3143248"/>
            <a:ext cx="385765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N68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857628"/>
            <a:ext cx="3712110" cy="2784082"/>
          </a:xfrm>
        </p:spPr>
      </p:pic>
      <p:pic>
        <p:nvPicPr>
          <p:cNvPr id="6" name="Рисунок 5" descr="DSCN68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857628"/>
            <a:ext cx="3786182" cy="2786082"/>
          </a:xfrm>
          <a:prstGeom prst="rect">
            <a:avLst/>
          </a:prstGeom>
        </p:spPr>
      </p:pic>
      <p:pic>
        <p:nvPicPr>
          <p:cNvPr id="7" name="Рисунок 6" descr="DSCN68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285728"/>
            <a:ext cx="2500330" cy="3429024"/>
          </a:xfrm>
          <a:prstGeom prst="rect">
            <a:avLst/>
          </a:prstGeom>
        </p:spPr>
      </p:pic>
      <p:pic>
        <p:nvPicPr>
          <p:cNvPr id="8" name="Рисунок 7" descr="DSCN68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357166"/>
            <a:ext cx="2464593" cy="335756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v3wall.com/wallpaper/medium/1001/medium_201001211254043832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/>
              <a:t>Спасибо за внимание!</a:t>
            </a:r>
            <a:endParaRPr lang="ru-RU" sz="6000" b="1" i="1" dirty="0"/>
          </a:p>
        </p:txBody>
      </p:sp>
      <p:pic>
        <p:nvPicPr>
          <p:cNvPr id="4" name="Содержимое 3" descr="DSCN682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flipH="1">
            <a:off x="285720" y="3000372"/>
            <a:ext cx="2928958" cy="3679027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09.JPG"/>
          <p:cNvPicPr>
            <a:picLocks noChangeAspect="1"/>
          </p:cNvPicPr>
          <p:nvPr/>
        </p:nvPicPr>
        <p:blipFill>
          <a:blip r:embed="rId2" cstate="print"/>
          <a:srcRect t="23529" r="13235" b="3676"/>
          <a:stretch>
            <a:fillRect/>
          </a:stretch>
        </p:blipFill>
        <p:spPr>
          <a:xfrm>
            <a:off x="4429124" y="3857628"/>
            <a:ext cx="4214810" cy="23574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8605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Срок реализации проекта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Долгосрочный:  октябрь 2012 г. – октябрь 2013 года.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496"/>
            <a:ext cx="8229600" cy="4389120"/>
          </a:xfrm>
        </p:spPr>
        <p:txBody>
          <a:bodyPr/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дети старшей группы,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воспитатели старшей группы,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родители воспитанников.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Проблема проекта 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Сохранение равновесия между необходимостью экологических знаний, введением современных технологий в образовательный и воспитательный процесс и созданием для каждого дошкольника соответствующих условий с учётом его индивидуальных и личностных особенностей. 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928670"/>
            <a:ext cx="8229600" cy="4389120"/>
          </a:xfrm>
        </p:spPr>
        <p:txBody>
          <a:bodyPr>
            <a:normAutofit fontScale="25000" lnSpcReduction="20000"/>
          </a:bodyPr>
          <a:lstStyle/>
          <a:p>
            <a:r>
              <a:rPr lang="ru-RU" sz="9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Дошкольное детство – время становления первооснов личности, индивидуальности, наиболее </a:t>
            </a:r>
            <a:r>
              <a:rPr lang="ru-RU" sz="98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сензитивный</a:t>
            </a:r>
            <a:r>
              <a:rPr lang="ru-RU" sz="9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период для развития любознательности, общих и специальных способностей. Благодаря особому процессу познания, который осуществляется эмоционально-практическим путём, каждый дошкольник становится маленьким исследователем, первооткрывателем окружающего мира.</a:t>
            </a:r>
          </a:p>
          <a:p>
            <a:r>
              <a:rPr lang="ru-RU" sz="9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наше время проблемы экологического воспитания вышли на первый план, и им уделяют все больше внимания. Причины актуальности проблемы в деятельности человека, его вторжении в природу, часто безграничные, недопустимые с экологической точки зрения, расточительные, ведущие к нарушению экологического равновесия на планете, ухудшению состояния окружающей среды.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389120"/>
          </a:xfrm>
        </p:spPr>
        <p:txBody>
          <a:bodyPr>
            <a:normAutofit fontScale="77500" lnSpcReduction="20000"/>
          </a:bodyPr>
          <a:lstStyle/>
          <a:p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</a:rPr>
              <a:t>Формирование у детей старшего дошкольного возраста осознанно правильного отношения к </a:t>
            </a:r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</a:rPr>
              <a:t>явлениям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</a:rPr>
              <a:t>и объектам неживой </a:t>
            </a:r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</a:rPr>
              <a:t>природы, которые составляют их непосредственное окружение в этот период жизни, посредством организации поисково-исследовательской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Задачи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3891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детей:</a:t>
            </a:r>
          </a:p>
          <a:p>
            <a:pPr lvl="0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способности видеть многообразие мира в    системе взаимосвязей и взаимозависимостей. </a:t>
            </a:r>
          </a:p>
          <a:p>
            <a:pPr lvl="0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Развивать  собственного познавательного опыта в обобщенном виде с помощью наглядных средств (эталонов, символов, условных заместителей, моделей). </a:t>
            </a:r>
          </a:p>
          <a:p>
            <a:pPr lvl="0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Поддержать у детей интереса и инициативы, сообразительности, пытливости, критичности, самостоятельности. </a:t>
            </a:r>
          </a:p>
          <a:p>
            <a:pPr lvl="0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Расширять  в дальнейшем перспективы развития     поисково-познавательной деятельности детей путем включения их в мыслительные, моделирующие и преобразующие действия. 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438912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педагогов:</a:t>
            </a:r>
          </a:p>
          <a:p>
            <a:r>
              <a:rPr lang="ru-RU" sz="9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 Создать информационную базу: накапливание знаний о явлениях и объектах окружающего мира на примере ознакомления с неживой природой; ознакомление с методическими разработками по данной теме. </a:t>
            </a:r>
          </a:p>
          <a:p>
            <a:r>
              <a:rPr lang="ru-RU" sz="9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 Создать условия для благополучного и комфортного состояния детей при опытно-исследовательской  и экспериментальной деятельности, для пополнения развивающей среды детского сада новым дидактическим материалом. </a:t>
            </a:r>
          </a:p>
          <a:p>
            <a:pPr>
              <a:buNone/>
            </a:pPr>
            <a:endParaRPr lang="ru-RU" sz="96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9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родителей:</a:t>
            </a:r>
          </a:p>
          <a:p>
            <a:r>
              <a:rPr lang="ru-RU" sz="9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1. Повышать активность родителей воспитанников и других членов семей в участии в различных формах партнерства с ДОУ. </a:t>
            </a:r>
          </a:p>
          <a:p>
            <a:r>
              <a:rPr lang="ru-RU" sz="9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2. Создать условия для совместного сотрудничества детей и их родителей. 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Гипотеза проекта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экологическое воспитание и обучение детей дошкольного возраста наиболее успешно и продуктивно будет проходить в условиях полного личностного раскрепощения, через активное исследование и игровые формы.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249</TotalTime>
  <Words>971</Words>
  <Application>Microsoft Office PowerPoint</Application>
  <PresentationFormat>Экран (4:3)</PresentationFormat>
  <Paragraphs>98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Педагогический проект воспитателя МБДОУ ЦРР №142 «Росинка» Балашовой Светланы Николаевны </vt:lpstr>
      <vt:lpstr>Тема проекта:</vt:lpstr>
      <vt:lpstr>     Срок реализации проекта Долгосрочный:  октябрь 2012 г. – октябрь 2013 года.  </vt:lpstr>
      <vt:lpstr>Проблема проекта :</vt:lpstr>
      <vt:lpstr>Актуальность проекта   </vt:lpstr>
      <vt:lpstr>Цель проекта </vt:lpstr>
      <vt:lpstr>Задачи проекта </vt:lpstr>
      <vt:lpstr>Слайд 8</vt:lpstr>
      <vt:lpstr>Гипотеза проекта</vt:lpstr>
      <vt:lpstr>План мероприятий по реализации проекта</vt:lpstr>
      <vt:lpstr>Слайд 11</vt:lpstr>
      <vt:lpstr>Предполагаемые результаты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Проведенная работа по экологическому воспитанию позволила прийти к следующим результатам</vt:lpstr>
      <vt:lpstr>Методические продукты </vt:lpstr>
      <vt:lpstr>Слайд 23</vt:lpstr>
      <vt:lpstr>Слайд 24</vt:lpstr>
      <vt:lpstr>Слайд 25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</dc:creator>
  <cp:lastModifiedBy>Иван</cp:lastModifiedBy>
  <cp:revision>22</cp:revision>
  <dcterms:created xsi:type="dcterms:W3CDTF">2014-04-15T15:06:22Z</dcterms:created>
  <dcterms:modified xsi:type="dcterms:W3CDTF">2014-04-17T17:34:04Z</dcterms:modified>
</cp:coreProperties>
</file>